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58" r:id="rId6"/>
    <p:sldId id="259" r:id="rId7"/>
    <p:sldId id="262" r:id="rId8"/>
    <p:sldId id="266" r:id="rId9"/>
    <p:sldId id="268" r:id="rId10"/>
    <p:sldId id="263" r:id="rId11"/>
    <p:sldId id="264" r:id="rId12"/>
    <p:sldId id="265" r:id="rId13"/>
    <p:sldId id="267" r:id="rId14"/>
    <p:sldId id="271" r:id="rId15"/>
    <p:sldId id="270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3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2D5E3E0-0175-4960-80A3-5C0C24C0AF43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75BD028-C0D9-4E3D-8FC9-0CB5889A74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D5E3E0-0175-4960-80A3-5C0C24C0AF43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5BD028-C0D9-4E3D-8FC9-0CB5889A74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D5E3E0-0175-4960-80A3-5C0C24C0AF43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5BD028-C0D9-4E3D-8FC9-0CB5889A74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D5E3E0-0175-4960-80A3-5C0C24C0AF43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5BD028-C0D9-4E3D-8FC9-0CB5889A74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D5E3E0-0175-4960-80A3-5C0C24C0AF43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5BD028-C0D9-4E3D-8FC9-0CB5889A74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D5E3E0-0175-4960-80A3-5C0C24C0AF43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5BD028-C0D9-4E3D-8FC9-0CB5889A74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D5E3E0-0175-4960-80A3-5C0C24C0AF43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5BD028-C0D9-4E3D-8FC9-0CB5889A74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D5E3E0-0175-4960-80A3-5C0C24C0AF43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5BD028-C0D9-4E3D-8FC9-0CB5889A74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D5E3E0-0175-4960-80A3-5C0C24C0AF43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5BD028-C0D9-4E3D-8FC9-0CB5889A74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2D5E3E0-0175-4960-80A3-5C0C24C0AF43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5BD028-C0D9-4E3D-8FC9-0CB5889A74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2D5E3E0-0175-4960-80A3-5C0C24C0AF43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75BD028-C0D9-4E3D-8FC9-0CB5889A74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2D5E3E0-0175-4960-80A3-5C0C24C0AF43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75BD028-C0D9-4E3D-8FC9-0CB5889A74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actstudent.org/" TargetMode="External"/><Relationship Id="rId2" Type="http://schemas.openxmlformats.org/officeDocument/2006/relationships/hyperlink" Target="http://www.act.org/path/parent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flvc.org/" TargetMode="External"/><Relationship Id="rId5" Type="http://schemas.openxmlformats.org/officeDocument/2006/relationships/hyperlink" Target="http://www.collegeboard.com/student" TargetMode="External"/><Relationship Id="rId4" Type="http://schemas.openxmlformats.org/officeDocument/2006/relationships/hyperlink" Target="http://www.collegeboard.com/parents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AndersCL@walton.k12.fl.us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lvc.org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College%20and%20Career%20Planning.ppt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College and Career Planning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Emerald Coast Middle School</a:t>
            </a:r>
          </a:p>
          <a:p>
            <a:r>
              <a:rPr lang="en-US" dirty="0" smtClean="0"/>
              <a:t>September 25,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24 Credit Standard High School Diploma </a:t>
            </a:r>
          </a:p>
          <a:p>
            <a:pPr lvl="1"/>
            <a:r>
              <a:rPr lang="en-US" dirty="0" smtClean="0"/>
              <a:t>Scholar Designation</a:t>
            </a:r>
          </a:p>
          <a:p>
            <a:pPr lvl="1"/>
            <a:r>
              <a:rPr lang="en-US" dirty="0" smtClean="0"/>
              <a:t>Merit Designation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High School Diplomas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1"/>
            <a:ext cx="8077200" cy="4114800"/>
          </a:xfrm>
        </p:spPr>
        <p:txBody>
          <a:bodyPr>
            <a:normAutofit fontScale="70000" lnSpcReduction="20000"/>
          </a:bodyPr>
          <a:lstStyle/>
          <a:p>
            <a:r>
              <a:rPr lang="en-US" u="sng" dirty="0" smtClean="0"/>
              <a:t>Dual enrollment </a:t>
            </a:r>
            <a:r>
              <a:rPr lang="en-US" dirty="0" smtClean="0"/>
              <a:t>(beginning summer between 9</a:t>
            </a:r>
            <a:r>
              <a:rPr lang="en-US" baseline="30000" dirty="0" smtClean="0"/>
              <a:t>th</a:t>
            </a:r>
            <a:r>
              <a:rPr lang="en-US" dirty="0" smtClean="0"/>
              <a:t> &amp; 10</a:t>
            </a:r>
            <a:r>
              <a:rPr lang="en-US" baseline="30000" dirty="0" smtClean="0"/>
              <a:t>th</a:t>
            </a:r>
            <a:r>
              <a:rPr lang="en-US" dirty="0" smtClean="0"/>
              <a:t> grade year – a waiver may be granted to begin during 9</a:t>
            </a:r>
            <a:r>
              <a:rPr lang="en-US" baseline="30000" dirty="0" smtClean="0"/>
              <a:t>th</a:t>
            </a:r>
            <a:r>
              <a:rPr lang="en-US" dirty="0" smtClean="0"/>
              <a:t> grade year)</a:t>
            </a:r>
          </a:p>
          <a:p>
            <a:r>
              <a:rPr lang="en-US" u="sng" dirty="0" smtClean="0"/>
              <a:t>Technical dual enrollment </a:t>
            </a:r>
            <a:r>
              <a:rPr lang="en-US" dirty="0" smtClean="0"/>
              <a:t>(available at the Walton Career Development Center only – program completion and designated industry certification may be eligible for college credit in A.S. and A.A.S. degree programs)</a:t>
            </a:r>
          </a:p>
          <a:p>
            <a:r>
              <a:rPr lang="en-US" u="sng" dirty="0" smtClean="0"/>
              <a:t>Early Admission </a:t>
            </a:r>
            <a:r>
              <a:rPr lang="en-US" dirty="0" smtClean="0"/>
              <a:t>– full time dual enrolled </a:t>
            </a:r>
          </a:p>
          <a:p>
            <a:r>
              <a:rPr lang="en-US" u="sng" dirty="0" smtClean="0"/>
              <a:t>Virtual Instruction </a:t>
            </a:r>
            <a:r>
              <a:rPr lang="en-US" dirty="0" smtClean="0"/>
              <a:t>(Florida Virtual School/Walton Virtual School)</a:t>
            </a:r>
          </a:p>
          <a:p>
            <a:r>
              <a:rPr lang="en-US" u="sng" dirty="0" smtClean="0"/>
              <a:t>Advanced Placement (AP), International Baccalaureate (IB) and Advanced International Certificate of Education (AICE) </a:t>
            </a:r>
            <a:r>
              <a:rPr lang="en-US" dirty="0" smtClean="0"/>
              <a:t>– policies are set by participating colleges and universities for awarding postsecondary credit</a:t>
            </a:r>
          </a:p>
          <a:p>
            <a:r>
              <a:rPr lang="en-US" u="sng" dirty="0" smtClean="0"/>
              <a:t>Credit by Examination </a:t>
            </a:r>
            <a:r>
              <a:rPr lang="en-US" dirty="0" smtClean="0"/>
              <a:t>– “Challenging” the course</a:t>
            </a:r>
          </a:p>
          <a:p>
            <a:r>
              <a:rPr lang="en-US" u="sng" dirty="0" smtClean="0"/>
              <a:t>Home Education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Alternative Methods for Credit and/or Graduation – Approvals Required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See the Walton County Student Progression Plan for other Alternative methods such as:</a:t>
            </a:r>
          </a:p>
          <a:p>
            <a:pPr lvl="1"/>
            <a:r>
              <a:rPr lang="en-US" dirty="0" smtClean="0"/>
              <a:t>Performance Based Exit Option</a:t>
            </a:r>
          </a:p>
          <a:p>
            <a:pPr lvl="1"/>
            <a:r>
              <a:rPr lang="en-US" dirty="0" smtClean="0"/>
              <a:t>GED, Credit by Examination</a:t>
            </a:r>
          </a:p>
          <a:p>
            <a:pPr lvl="1"/>
            <a:r>
              <a:rPr lang="en-US" dirty="0" smtClean="0"/>
              <a:t>Additional Year of School</a:t>
            </a:r>
          </a:p>
          <a:p>
            <a:pPr lvl="1"/>
            <a:r>
              <a:rPr lang="en-US" dirty="0" smtClean="0"/>
              <a:t>Adult High School Diploma option</a:t>
            </a:r>
          </a:p>
          <a:p>
            <a:pPr lvl="1"/>
            <a:r>
              <a:rPr lang="en-US" dirty="0" smtClean="0"/>
              <a:t>Credit </a:t>
            </a:r>
            <a:r>
              <a:rPr lang="en-US" dirty="0" err="1" smtClean="0"/>
              <a:t>Acceleraton</a:t>
            </a:r>
            <a:r>
              <a:rPr lang="en-US" dirty="0" smtClean="0"/>
              <a:t> Program (CAP)</a:t>
            </a:r>
          </a:p>
          <a:p>
            <a:pPr lvl="1"/>
            <a:r>
              <a:rPr lang="en-US" dirty="0" smtClean="0"/>
              <a:t>Job Preparatory Program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Methods 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304800"/>
            <a:ext cx="7772400" cy="1066800"/>
          </a:xfrm>
        </p:spPr>
        <p:txBody>
          <a:bodyPr/>
          <a:lstStyle/>
          <a:p>
            <a:pPr algn="ctr"/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8839200" cy="29718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ACT for Parents </a:t>
            </a:r>
            <a:r>
              <a:rPr lang="en-US" sz="1800" dirty="0" smtClean="0">
                <a:hlinkClick r:id="rId2"/>
              </a:rPr>
              <a:t>http://www.act.org/path/parent</a:t>
            </a:r>
            <a:endParaRPr lang="en-US" sz="1800" dirty="0" smtClean="0"/>
          </a:p>
          <a:p>
            <a:r>
              <a:rPr lang="en-US" sz="1800" dirty="0" smtClean="0"/>
              <a:t>ACT for Students </a:t>
            </a:r>
            <a:r>
              <a:rPr lang="en-US" sz="1800" dirty="0" smtClean="0">
                <a:hlinkClick r:id="rId3"/>
              </a:rPr>
              <a:t>http://wwwactstudent.org</a:t>
            </a:r>
            <a:endParaRPr lang="en-US" sz="1800" dirty="0" smtClean="0"/>
          </a:p>
          <a:p>
            <a:r>
              <a:rPr lang="en-US" sz="1800" dirty="0" smtClean="0"/>
              <a:t>College Board.com for Parents </a:t>
            </a:r>
            <a:r>
              <a:rPr lang="en-US" sz="1800" dirty="0" smtClean="0">
                <a:hlinkClick r:id="rId4"/>
              </a:rPr>
              <a:t>http://www.collegeboard.com/parents</a:t>
            </a:r>
            <a:endParaRPr lang="en-US" sz="1800" dirty="0" smtClean="0"/>
          </a:p>
          <a:p>
            <a:r>
              <a:rPr lang="en-US" sz="1800" dirty="0" smtClean="0"/>
              <a:t>College Board.com for Students  </a:t>
            </a:r>
            <a:r>
              <a:rPr lang="en-US" sz="1800" dirty="0" smtClean="0">
                <a:hlinkClick r:id="rId5"/>
              </a:rPr>
              <a:t>http://www.collegeboard.com/student</a:t>
            </a:r>
            <a:endParaRPr lang="en-US" sz="1800" dirty="0" smtClean="0"/>
          </a:p>
          <a:p>
            <a:r>
              <a:rPr lang="en-US" sz="2200" dirty="0" smtClean="0"/>
              <a:t>Florida Virtual Campus </a:t>
            </a:r>
            <a:r>
              <a:rPr lang="en-US" sz="2200" dirty="0" smtClean="0">
                <a:hlinkClick r:id="rId6"/>
              </a:rPr>
              <a:t>www.flvc.org</a:t>
            </a:r>
            <a:endParaRPr lang="en-US" sz="2200" dirty="0" smtClean="0"/>
          </a:p>
          <a:p>
            <a:r>
              <a:rPr lang="en-US" sz="2000" dirty="0" smtClean="0"/>
              <a:t>Florida Prepaid College Plans http://www.myfloridaprepaid.com</a:t>
            </a:r>
          </a:p>
          <a:p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295400" y="4495800"/>
            <a:ext cx="708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Your child’s guidance counselor!</a:t>
            </a:r>
            <a:endParaRPr lang="en-US" sz="3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 or Comments?</a:t>
            </a:r>
            <a:endParaRPr lang="en-US" dirty="0"/>
          </a:p>
        </p:txBody>
      </p:sp>
      <p:pic>
        <p:nvPicPr>
          <p:cNvPr id="1027" name="Picture 3" descr="C:\Documents and Settings\anderscl\Local Settings\Temporary Internet Files\Content.IE5\SHIB4APN\MC90028217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468575">
            <a:off x="1676400" y="2209800"/>
            <a:ext cx="2259555" cy="2605431"/>
          </a:xfrm>
          <a:prstGeom prst="rect">
            <a:avLst/>
          </a:prstGeom>
          <a:noFill/>
        </p:spPr>
      </p:pic>
      <p:pic>
        <p:nvPicPr>
          <p:cNvPr id="1028" name="Picture 4" descr="C:\Documents and Settings\anderscl\Local Settings\Temporary Internet Files\Content.IE5\QAHDMKNT\MC90028217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25011">
            <a:off x="5486400" y="2209800"/>
            <a:ext cx="1505798" cy="26605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609600"/>
            <a:ext cx="74676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Monotype Corsiva" pitchFamily="66" charset="0"/>
              </a:rPr>
              <a:t>If you would like to make an appointment to meet concerning your child’s individual needs, need a copy of this presentation or if you have any questions, please feel free to contact me</a:t>
            </a:r>
          </a:p>
          <a:p>
            <a:endParaRPr lang="en-US" sz="3200" dirty="0">
              <a:latin typeface="Monotype Corsiva" pitchFamily="66" charset="0"/>
            </a:endParaRPr>
          </a:p>
          <a:p>
            <a:endParaRPr lang="en-US" sz="3200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905000" y="609600"/>
            <a:ext cx="5181600" cy="2590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3100" dirty="0" smtClean="0"/>
              <a:t>Cindy Anderson</a:t>
            </a:r>
            <a:br>
              <a:rPr lang="en-US" sz="3100" dirty="0" smtClean="0"/>
            </a:br>
            <a:r>
              <a:rPr lang="en-US" sz="3100" dirty="0" smtClean="0"/>
              <a:t>Secondary Career Counselor</a:t>
            </a:r>
            <a:br>
              <a:rPr lang="en-US" sz="3100" dirty="0" smtClean="0"/>
            </a:br>
            <a:r>
              <a:rPr lang="en-US" sz="3100" dirty="0" smtClean="0"/>
              <a:t>Walton School District</a:t>
            </a:r>
            <a:br>
              <a:rPr lang="en-US" sz="3100" dirty="0" smtClean="0"/>
            </a:br>
            <a:r>
              <a:rPr lang="en-US" sz="3100" dirty="0" smtClean="0">
                <a:hlinkClick r:id="rId2"/>
              </a:rPr>
              <a:t>AndersCL@walton.k12.fl.us</a:t>
            </a: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>850-892-1100 x 5182</a:t>
            </a:r>
            <a:br>
              <a:rPr lang="en-US" sz="3100" dirty="0" smtClean="0"/>
            </a:br>
            <a:endParaRPr lang="en-US" sz="31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457200" y="2971800"/>
            <a:ext cx="8229600" cy="2590800"/>
          </a:xfrm>
        </p:spPr>
        <p:txBody>
          <a:bodyPr>
            <a:normAutofit/>
          </a:bodyPr>
          <a:lstStyle/>
          <a:p>
            <a:pPr algn="l"/>
            <a:r>
              <a:rPr lang="en-US" sz="1800" dirty="0" smtClean="0"/>
              <a:t>Information for this presentation was taken from:</a:t>
            </a:r>
          </a:p>
          <a:p>
            <a:pPr algn="l"/>
            <a:endParaRPr lang="en-US" sz="1800" dirty="0" smtClean="0"/>
          </a:p>
          <a:p>
            <a:pPr algn="l"/>
            <a:r>
              <a:rPr lang="en-US" sz="1800" dirty="0" smtClean="0"/>
              <a:t>Florida Counseling for Future Education Handbook 2012-13 </a:t>
            </a:r>
          </a:p>
          <a:p>
            <a:pPr algn="l"/>
            <a:endParaRPr lang="en-US" sz="1800" dirty="0" smtClean="0"/>
          </a:p>
          <a:p>
            <a:pPr algn="l"/>
            <a:r>
              <a:rPr lang="en-US" sz="1800" dirty="0" smtClean="0"/>
              <a:t>Walton County Student Progression Plan 2013-14 School Year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FLVC.org</a:t>
            </a:r>
          </a:p>
          <a:p>
            <a:r>
              <a:rPr lang="en-US" dirty="0" smtClean="0"/>
              <a:t>Postsecondary planning in Middle School</a:t>
            </a:r>
          </a:p>
          <a:p>
            <a:r>
              <a:rPr lang="en-US" dirty="0" smtClean="0"/>
              <a:t>High School Credit Opportunities while in Middle School</a:t>
            </a:r>
          </a:p>
          <a:p>
            <a:r>
              <a:rPr lang="en-US" dirty="0" smtClean="0"/>
              <a:t>College Credit Opportunities for High School Students</a:t>
            </a:r>
          </a:p>
          <a:p>
            <a:r>
              <a:rPr lang="en-US" dirty="0" smtClean="0"/>
              <a:t>High School Graduation Options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By the time a child is in </a:t>
            </a:r>
            <a:r>
              <a:rPr lang="en-US" dirty="0" smtClean="0"/>
              <a:t>6</a:t>
            </a:r>
            <a:r>
              <a:rPr lang="en-US" baseline="30000" dirty="0" smtClean="0"/>
              <a:t>th</a:t>
            </a:r>
            <a:r>
              <a:rPr lang="en-US" dirty="0" smtClean="0"/>
              <a:t> grade</a:t>
            </a:r>
            <a:r>
              <a:rPr lang="en-US" dirty="0"/>
              <a:t>, families should start talking </a:t>
            </a:r>
            <a:r>
              <a:rPr lang="en-US" dirty="0" smtClean="0"/>
              <a:t>about </a:t>
            </a:r>
            <a:r>
              <a:rPr lang="en-US" dirty="0"/>
              <a:t>career interests and postsecondary education options such as </a:t>
            </a:r>
            <a:r>
              <a:rPr lang="en-US" dirty="0" smtClean="0"/>
              <a:t>career </a:t>
            </a:r>
            <a:r>
              <a:rPr lang="en-US" dirty="0"/>
              <a:t>and technical centers, colleges, and </a:t>
            </a:r>
            <a:r>
              <a:rPr lang="en-US" dirty="0" smtClean="0"/>
              <a:t>universities</a:t>
            </a:r>
            <a:endParaRPr lang="en-US" dirty="0"/>
          </a:p>
          <a:p>
            <a:r>
              <a:rPr lang="en-US" dirty="0" smtClean="0"/>
              <a:t>During </a:t>
            </a:r>
            <a:r>
              <a:rPr lang="en-US" dirty="0"/>
              <a:t>the middle grades, </a:t>
            </a:r>
            <a:r>
              <a:rPr lang="en-US" dirty="0" smtClean="0"/>
              <a:t>students </a:t>
            </a:r>
            <a:r>
              <a:rPr lang="en-US" dirty="0"/>
              <a:t>and their parents shall develop a </a:t>
            </a:r>
            <a:r>
              <a:rPr lang="en-US" dirty="0" smtClean="0"/>
              <a:t>four to five year </a:t>
            </a:r>
            <a:r>
              <a:rPr lang="en-US" dirty="0"/>
              <a:t>academic and career plan based on postsecondary and career </a:t>
            </a:r>
            <a:r>
              <a:rPr lang="en-US" dirty="0" smtClean="0"/>
              <a:t>goals </a:t>
            </a:r>
            <a:r>
              <a:rPr lang="en-US" dirty="0"/>
              <a:t>in preparation for entering the </a:t>
            </a:r>
            <a:r>
              <a:rPr lang="en-US" dirty="0" smtClean="0"/>
              <a:t>9</a:t>
            </a:r>
            <a:r>
              <a:rPr lang="en-US" baseline="30000" dirty="0" smtClean="0"/>
              <a:t>th</a:t>
            </a:r>
            <a:r>
              <a:rPr lang="en-US" dirty="0" smtClean="0"/>
              <a:t> grade. (F.S. 1007.21)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Postsecondary Planning in Middle School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Approved high school courses may be taken while in middle school (see your guidance counselor for courses offered by ECMS and the associated end-of-course (EOC) exam or comprehensive final exam requirements)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/>
              <a:t>The required </a:t>
            </a:r>
            <a:r>
              <a:rPr lang="en-US" dirty="0" smtClean="0"/>
              <a:t>personalized </a:t>
            </a:r>
            <a:r>
              <a:rPr lang="en-US" dirty="0"/>
              <a:t>academic and career </a:t>
            </a:r>
            <a:r>
              <a:rPr lang="en-US" dirty="0" smtClean="0"/>
              <a:t>plan is reviewed annually and will </a:t>
            </a:r>
            <a:r>
              <a:rPr lang="en-US" dirty="0"/>
              <a:t>inform students of high school graduation requirements, high school </a:t>
            </a:r>
            <a:r>
              <a:rPr lang="en-US" dirty="0" smtClean="0"/>
              <a:t>assessment </a:t>
            </a:r>
            <a:r>
              <a:rPr lang="en-US" dirty="0"/>
              <a:t>and college entrance test requirements, Florida Bright Futures Scholarship Program requirements, and state </a:t>
            </a:r>
            <a:r>
              <a:rPr lang="en-US" dirty="0" smtClean="0"/>
              <a:t>university and </a:t>
            </a:r>
            <a:r>
              <a:rPr lang="en-US" dirty="0"/>
              <a:t>Florida college </a:t>
            </a:r>
            <a:r>
              <a:rPr lang="en-US" dirty="0" smtClean="0"/>
              <a:t>admission </a:t>
            </a:r>
            <a:r>
              <a:rPr lang="en-US" dirty="0"/>
              <a:t>requirements. The plan </a:t>
            </a:r>
            <a:r>
              <a:rPr lang="en-US" dirty="0" smtClean="0"/>
              <a:t>will </a:t>
            </a:r>
            <a:r>
              <a:rPr lang="en-US" dirty="0"/>
              <a:t>inform students about programs through which a high school student </a:t>
            </a:r>
            <a:r>
              <a:rPr lang="en-US" dirty="0" smtClean="0"/>
              <a:t>can </a:t>
            </a:r>
            <a:r>
              <a:rPr lang="en-US" dirty="0"/>
              <a:t>earn college credit, </a:t>
            </a:r>
            <a:r>
              <a:rPr lang="en-US" dirty="0" smtClean="0"/>
              <a:t>including, but not limited to: </a:t>
            </a:r>
          </a:p>
          <a:p>
            <a:pPr>
              <a:buNone/>
            </a:pPr>
            <a:r>
              <a:rPr lang="en-US" dirty="0" smtClean="0"/>
              <a:t>		Advanced </a:t>
            </a:r>
            <a:r>
              <a:rPr lang="en-US" dirty="0"/>
              <a:t>Placement (</a:t>
            </a:r>
            <a:r>
              <a:rPr lang="en-US" dirty="0" smtClean="0"/>
              <a:t>AP)</a:t>
            </a:r>
          </a:p>
          <a:p>
            <a:pPr>
              <a:buNone/>
            </a:pPr>
            <a:r>
              <a:rPr lang="en-US" dirty="0" smtClean="0"/>
              <a:t>		International </a:t>
            </a:r>
            <a:r>
              <a:rPr lang="en-US" dirty="0"/>
              <a:t>Baccalaureate (</a:t>
            </a:r>
            <a:r>
              <a:rPr lang="en-US" dirty="0" smtClean="0"/>
              <a:t>IB)</a:t>
            </a:r>
          </a:p>
          <a:p>
            <a:pPr>
              <a:buNone/>
            </a:pPr>
            <a:r>
              <a:rPr lang="en-US" dirty="0" smtClean="0"/>
              <a:t>		Advanced </a:t>
            </a:r>
            <a:r>
              <a:rPr lang="en-US" dirty="0"/>
              <a:t>International </a:t>
            </a:r>
            <a:r>
              <a:rPr lang="en-US" dirty="0" smtClean="0"/>
              <a:t>Certificate </a:t>
            </a:r>
            <a:r>
              <a:rPr lang="en-US" dirty="0"/>
              <a:t>of </a:t>
            </a:r>
            <a:r>
              <a:rPr lang="en-US" dirty="0" smtClean="0"/>
              <a:t>Education </a:t>
            </a:r>
            <a:r>
              <a:rPr lang="en-US" dirty="0"/>
              <a:t>(</a:t>
            </a:r>
            <a:r>
              <a:rPr lang="en-US" dirty="0" smtClean="0"/>
              <a:t>AICE)</a:t>
            </a:r>
          </a:p>
          <a:p>
            <a:pPr>
              <a:buNone/>
            </a:pPr>
            <a:r>
              <a:rPr lang="en-US" dirty="0" smtClean="0"/>
              <a:t>		Dual Enrollment</a:t>
            </a:r>
          </a:p>
          <a:p>
            <a:pPr>
              <a:buNone/>
            </a:pPr>
            <a:r>
              <a:rPr lang="en-US" dirty="0" smtClean="0"/>
              <a:t>		Career Academy </a:t>
            </a:r>
            <a:r>
              <a:rPr lang="en-US" dirty="0"/>
              <a:t>and </a:t>
            </a:r>
            <a:r>
              <a:rPr lang="en-US" dirty="0" smtClean="0"/>
              <a:t>career themed </a:t>
            </a:r>
            <a:r>
              <a:rPr lang="en-US" dirty="0"/>
              <a:t>course opportunities, and </a:t>
            </a:r>
            <a:r>
              <a:rPr lang="en-US" dirty="0" smtClean="0"/>
              <a:t>	courses </a:t>
            </a:r>
            <a:r>
              <a:rPr lang="en-US" dirty="0"/>
              <a:t>that lead to industry </a:t>
            </a:r>
            <a:r>
              <a:rPr lang="en-US" dirty="0" smtClean="0"/>
              <a:t>certification.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High School Credits in Middle School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hlinkClick r:id="rId2"/>
              </a:rPr>
              <a:t>www.flvc.org</a:t>
            </a:r>
            <a:endParaRPr lang="en-US" dirty="0" smtClean="0"/>
          </a:p>
          <a:p>
            <a:r>
              <a:rPr lang="en-US" dirty="0" smtClean="0"/>
              <a:t>Personal Education Plan 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new legislation still requires students to explore career options </a:t>
            </a:r>
            <a:r>
              <a:rPr lang="en-US" dirty="0" smtClean="0"/>
              <a:t>and complete </a:t>
            </a:r>
            <a:r>
              <a:rPr lang="en-US" dirty="0"/>
              <a:t>a personalized academic and career </a:t>
            </a:r>
            <a:r>
              <a:rPr lang="en-US" dirty="0" smtClean="0"/>
              <a:t>plan while in middle school, </a:t>
            </a:r>
            <a:r>
              <a:rPr lang="en-US" dirty="0"/>
              <a:t>which </a:t>
            </a:r>
            <a:r>
              <a:rPr lang="en-US" dirty="0" smtClean="0"/>
              <a:t>must </a:t>
            </a:r>
            <a:r>
              <a:rPr lang="en-US" dirty="0"/>
              <a:t>be signed by the student and students’ parents; </a:t>
            </a:r>
            <a:endParaRPr lang="en-US" dirty="0" smtClean="0"/>
          </a:p>
          <a:p>
            <a:pPr lvl="1"/>
            <a:r>
              <a:rPr lang="en-US" dirty="0" smtClean="0"/>
              <a:t>School districts </a:t>
            </a:r>
            <a:r>
              <a:rPr lang="en-US" dirty="0"/>
              <a:t>now have greater flexibility to choose the type of </a:t>
            </a:r>
            <a:r>
              <a:rPr lang="en-US" dirty="0" smtClean="0"/>
              <a:t>personalized </a:t>
            </a:r>
            <a:r>
              <a:rPr lang="en-US" dirty="0"/>
              <a:t>academic and career plan that best suits student </a:t>
            </a:r>
            <a:r>
              <a:rPr lang="en-US" dirty="0" smtClean="0"/>
              <a:t>needs</a:t>
            </a:r>
            <a:r>
              <a:rPr lang="en-US" dirty="0"/>
              <a:t>, which may or may not be an online system</a:t>
            </a:r>
            <a:r>
              <a:rPr lang="en-US" dirty="0" smtClean="0"/>
              <a:t>. –THIS IS A PLAN, NOT A CONTRACT!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College and Career Planning – Florida Virtual Campus (</a:t>
            </a:r>
            <a:r>
              <a:rPr lang="en-US" dirty="0" err="1" smtClean="0"/>
              <a:t>flvc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</a:t>
            </a:r>
            <a:r>
              <a:rPr lang="en-US" dirty="0"/>
              <a:t>place of the </a:t>
            </a:r>
            <a:r>
              <a:rPr lang="en-US" dirty="0" err="1"/>
              <a:t>ePEP</a:t>
            </a:r>
            <a:r>
              <a:rPr lang="en-US" dirty="0"/>
              <a:t>, a new College &amp; Career Planner is available in a PDF format; no ID or passwords are required to </a:t>
            </a:r>
            <a:r>
              <a:rPr lang="en-US" dirty="0" smtClean="0"/>
              <a:t>access it</a:t>
            </a:r>
            <a:r>
              <a:rPr lang="en-US" dirty="0"/>
              <a:t>. The </a:t>
            </a:r>
          </a:p>
          <a:p>
            <a:pPr>
              <a:buNone/>
            </a:pPr>
            <a:r>
              <a:rPr lang="en-US" dirty="0" smtClean="0"/>
              <a:t>	document </a:t>
            </a:r>
            <a:r>
              <a:rPr lang="en-US" dirty="0"/>
              <a:t>includes a </a:t>
            </a:r>
            <a:r>
              <a:rPr lang="en-US" dirty="0" smtClean="0"/>
              <a:t>four year </a:t>
            </a:r>
            <a:r>
              <a:rPr lang="en-US" dirty="0"/>
              <a:t>high school planning worksheet that can be printed and used to </a:t>
            </a:r>
            <a:r>
              <a:rPr lang="en-US" dirty="0" smtClean="0"/>
              <a:t>fulfill </a:t>
            </a:r>
            <a:r>
              <a:rPr lang="en-US" dirty="0"/>
              <a:t>the middle school career and </a:t>
            </a:r>
          </a:p>
          <a:p>
            <a:pPr>
              <a:buNone/>
            </a:pPr>
            <a:r>
              <a:rPr lang="en-US" dirty="0" smtClean="0"/>
              <a:t>	education </a:t>
            </a:r>
            <a:r>
              <a:rPr lang="en-US" dirty="0"/>
              <a:t>planning course </a:t>
            </a:r>
            <a:r>
              <a:rPr lang="en-US" dirty="0" smtClean="0"/>
              <a:t>requirement</a:t>
            </a:r>
            <a:r>
              <a:rPr lang="en-US" dirty="0"/>
              <a:t> </a:t>
            </a:r>
            <a:r>
              <a:rPr lang="en-US" dirty="0" smtClean="0"/>
              <a:t>(usually in 8</a:t>
            </a:r>
            <a:r>
              <a:rPr lang="en-US" baseline="30000" dirty="0" smtClean="0"/>
              <a:t>th</a:t>
            </a:r>
            <a:r>
              <a:rPr lang="en-US" dirty="0" smtClean="0"/>
              <a:t> grade during/after career explorations course is completed)</a:t>
            </a:r>
          </a:p>
          <a:p>
            <a:pPr>
              <a:buNone/>
            </a:pPr>
            <a:r>
              <a:rPr lang="en-US" dirty="0" smtClean="0"/>
              <a:t>This is a PLAN, not a CONTRACT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College and Career Planning</a:t>
            </a:r>
            <a:br>
              <a:rPr lang="en-US" dirty="0" smtClean="0"/>
            </a:br>
            <a:r>
              <a:rPr lang="en-US" sz="2000" dirty="0" smtClean="0">
                <a:hlinkClick r:id="rId2" action="ppaction://hlinkpres?slideindex=1&amp;slidetitle="/>
              </a:rPr>
              <a:t>www.flvc.org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The required </a:t>
            </a:r>
            <a:r>
              <a:rPr lang="en-US" dirty="0" smtClean="0"/>
              <a:t>personalized </a:t>
            </a:r>
            <a:r>
              <a:rPr lang="en-US" dirty="0"/>
              <a:t>academic and career </a:t>
            </a:r>
            <a:r>
              <a:rPr lang="en-US" dirty="0" smtClean="0"/>
              <a:t>plan informs </a:t>
            </a:r>
            <a:r>
              <a:rPr lang="en-US" dirty="0"/>
              <a:t>students of </a:t>
            </a:r>
            <a:endParaRPr lang="en-US" dirty="0" smtClean="0"/>
          </a:p>
          <a:p>
            <a:pPr lvl="1"/>
            <a:r>
              <a:rPr lang="en-US" dirty="0" smtClean="0"/>
              <a:t>high </a:t>
            </a:r>
            <a:r>
              <a:rPr lang="en-US" dirty="0"/>
              <a:t>school graduation </a:t>
            </a:r>
            <a:r>
              <a:rPr lang="en-US" dirty="0" smtClean="0"/>
              <a:t>requirements</a:t>
            </a:r>
          </a:p>
          <a:p>
            <a:pPr lvl="1"/>
            <a:r>
              <a:rPr lang="en-US" dirty="0" smtClean="0"/>
              <a:t>high </a:t>
            </a:r>
            <a:r>
              <a:rPr lang="en-US" dirty="0"/>
              <a:t>school </a:t>
            </a:r>
            <a:r>
              <a:rPr lang="en-US" dirty="0" smtClean="0"/>
              <a:t>assessment </a:t>
            </a:r>
            <a:r>
              <a:rPr lang="en-US" dirty="0"/>
              <a:t>and college entrance test </a:t>
            </a:r>
            <a:r>
              <a:rPr lang="en-US" dirty="0" smtClean="0"/>
              <a:t>requirements,</a:t>
            </a:r>
          </a:p>
          <a:p>
            <a:pPr lvl="1"/>
            <a:r>
              <a:rPr lang="en-US" dirty="0" smtClean="0"/>
              <a:t>Florida </a:t>
            </a:r>
            <a:r>
              <a:rPr lang="en-US" dirty="0"/>
              <a:t>Bright Futures Scholarship Program </a:t>
            </a:r>
            <a:r>
              <a:rPr lang="en-US" dirty="0" smtClean="0"/>
              <a:t>requirements </a:t>
            </a:r>
          </a:p>
          <a:p>
            <a:pPr lvl="1"/>
            <a:r>
              <a:rPr lang="en-US" dirty="0" smtClean="0"/>
              <a:t>state university and </a:t>
            </a:r>
            <a:r>
              <a:rPr lang="en-US" dirty="0"/>
              <a:t>Florida college </a:t>
            </a:r>
            <a:r>
              <a:rPr lang="en-US" dirty="0" smtClean="0"/>
              <a:t>admission </a:t>
            </a:r>
            <a:r>
              <a:rPr lang="en-US" dirty="0"/>
              <a:t>requirements. </a:t>
            </a:r>
            <a:endParaRPr lang="en-US" dirty="0" smtClean="0"/>
          </a:p>
          <a:p>
            <a:r>
              <a:rPr lang="en-US" dirty="0" smtClean="0"/>
              <a:t>While in high school, the student can </a:t>
            </a:r>
            <a:r>
              <a:rPr lang="en-US" dirty="0"/>
              <a:t>earn college </a:t>
            </a:r>
            <a:r>
              <a:rPr lang="en-US" dirty="0" smtClean="0"/>
              <a:t>credit (where offered)</a:t>
            </a:r>
          </a:p>
          <a:p>
            <a:pPr lvl="1"/>
            <a:r>
              <a:rPr lang="en-US" dirty="0" smtClean="0"/>
              <a:t>Advanced </a:t>
            </a:r>
            <a:r>
              <a:rPr lang="en-US" dirty="0"/>
              <a:t>Placement (AP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International </a:t>
            </a:r>
            <a:r>
              <a:rPr lang="en-US" dirty="0"/>
              <a:t>Baccalaureate (IB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Advanced </a:t>
            </a:r>
            <a:r>
              <a:rPr lang="en-US" dirty="0"/>
              <a:t>International </a:t>
            </a:r>
            <a:r>
              <a:rPr lang="en-US" dirty="0" smtClean="0"/>
              <a:t>Certificate </a:t>
            </a:r>
            <a:r>
              <a:rPr lang="en-US" dirty="0"/>
              <a:t>of </a:t>
            </a:r>
            <a:r>
              <a:rPr lang="en-US" dirty="0" smtClean="0"/>
              <a:t>Education </a:t>
            </a:r>
            <a:r>
              <a:rPr lang="en-US" dirty="0"/>
              <a:t>(AICE</a:t>
            </a:r>
            <a:r>
              <a:rPr lang="en-US" dirty="0" smtClean="0"/>
              <a:t>),</a:t>
            </a:r>
          </a:p>
          <a:p>
            <a:pPr lvl="1"/>
            <a:r>
              <a:rPr lang="en-US" dirty="0" smtClean="0"/>
              <a:t>Dual enrollment</a:t>
            </a:r>
          </a:p>
          <a:p>
            <a:pPr lvl="1"/>
            <a:r>
              <a:rPr lang="en-US" dirty="0" smtClean="0"/>
              <a:t>Career </a:t>
            </a:r>
            <a:r>
              <a:rPr lang="en-US" dirty="0"/>
              <a:t>academy and </a:t>
            </a:r>
            <a:r>
              <a:rPr lang="en-US" dirty="0" smtClean="0"/>
              <a:t>career themed </a:t>
            </a:r>
            <a:r>
              <a:rPr lang="en-US" dirty="0"/>
              <a:t>course </a:t>
            </a:r>
            <a:r>
              <a:rPr lang="en-US" dirty="0" smtClean="0"/>
              <a:t>opportunities</a:t>
            </a:r>
          </a:p>
          <a:p>
            <a:pPr lvl="1"/>
            <a:r>
              <a:rPr lang="en-US" dirty="0" smtClean="0"/>
              <a:t>Courses </a:t>
            </a:r>
            <a:r>
              <a:rPr lang="en-US" dirty="0"/>
              <a:t>that lead to industry </a:t>
            </a:r>
            <a:r>
              <a:rPr lang="en-US" dirty="0" smtClean="0"/>
              <a:t>certification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Opportunities While in High School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CHALLENGING COURSES HELP STUDENTS ENTER AND SUCCEED IN </a:t>
            </a:r>
            <a:r>
              <a:rPr lang="en-US" dirty="0" smtClean="0"/>
              <a:t>COLLEGE</a:t>
            </a:r>
          </a:p>
          <a:p>
            <a:r>
              <a:rPr lang="en-US" dirty="0" smtClean="0"/>
              <a:t>The </a:t>
            </a:r>
            <a:r>
              <a:rPr lang="en-US" dirty="0"/>
              <a:t>most important thing students can do </a:t>
            </a:r>
            <a:r>
              <a:rPr lang="en-US" dirty="0" smtClean="0"/>
              <a:t>to </a:t>
            </a:r>
            <a:r>
              <a:rPr lang="en-US" dirty="0"/>
              <a:t>prepare for any postsecondary education is to enroll in the appropriate courses and maintain good academic performance </a:t>
            </a:r>
            <a:r>
              <a:rPr lang="en-US" dirty="0" smtClean="0"/>
              <a:t>throughout </a:t>
            </a:r>
            <a:r>
              <a:rPr lang="en-US" dirty="0"/>
              <a:t>their middle and high school </a:t>
            </a:r>
            <a:r>
              <a:rPr lang="en-US" dirty="0" smtClean="0"/>
              <a:t>experiences.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student’s program of study </a:t>
            </a:r>
            <a:r>
              <a:rPr lang="en-US" dirty="0" smtClean="0"/>
              <a:t>(POS) should </a:t>
            </a:r>
            <a:r>
              <a:rPr lang="en-US" dirty="0"/>
              <a:t>lead to successful completion of requirements for the student’s chosen postsecondary </a:t>
            </a:r>
            <a:r>
              <a:rPr lang="en-US" dirty="0" smtClean="0"/>
              <a:t>goals</a:t>
            </a:r>
            <a:r>
              <a:rPr lang="en-US" dirty="0"/>
              <a:t>.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304800"/>
            <a:ext cx="86106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Middle school counselors help students and their parents understand what is included in high school programs of study, the courses that link a student’s academic and career interests, and where to obtain additional information.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158</TotalTime>
  <Words>833</Words>
  <Application>Microsoft Office PowerPoint</Application>
  <PresentationFormat>On-screen Show (4:3)</PresentationFormat>
  <Paragraphs>90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Concourse</vt:lpstr>
      <vt:lpstr>College and Career Planning</vt:lpstr>
      <vt:lpstr>Agenda</vt:lpstr>
      <vt:lpstr>Postsecondary Planning in Middle School</vt:lpstr>
      <vt:lpstr>High School Credits in Middle School</vt:lpstr>
      <vt:lpstr>College and Career Planning – Florida Virtual Campus (flvc)</vt:lpstr>
      <vt:lpstr>College and Career Planning www.flvc.org</vt:lpstr>
      <vt:lpstr>Opportunities While in High School</vt:lpstr>
      <vt:lpstr>Remember!</vt:lpstr>
      <vt:lpstr>Slide 9</vt:lpstr>
      <vt:lpstr>Types of High School Diplomas</vt:lpstr>
      <vt:lpstr>Alternative Methods for Credit and/or Graduation – Approvals Required</vt:lpstr>
      <vt:lpstr>Other Methods </vt:lpstr>
      <vt:lpstr>Resources</vt:lpstr>
      <vt:lpstr>Questions or Comments?</vt:lpstr>
      <vt:lpstr>Slide 15</vt:lpstr>
      <vt:lpstr>                              Cindy Anderson Secondary Career Counselor Walton School District AndersCL@walton.k12.fl.us 850-892-1100 x 5182 </vt:lpstr>
    </vt:vector>
  </TitlesOfParts>
  <Company>wcdc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and Career Planning</dc:title>
  <dc:creator>anderscl</dc:creator>
  <cp:lastModifiedBy>TaylorC</cp:lastModifiedBy>
  <cp:revision>6</cp:revision>
  <dcterms:created xsi:type="dcterms:W3CDTF">2013-09-25T14:39:18Z</dcterms:created>
  <dcterms:modified xsi:type="dcterms:W3CDTF">2013-09-26T17:21:01Z</dcterms:modified>
</cp:coreProperties>
</file>